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6" r:id="rId15"/>
    <p:sldId id="269" r:id="rId16"/>
    <p:sldId id="270" r:id="rId17"/>
    <p:sldId id="271" r:id="rId18"/>
    <p:sldId id="272" r:id="rId19"/>
    <p:sldId id="273" r:id="rId20"/>
    <p:sldId id="275" r:id="rId2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330"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Ref idx="1002">
        <a:schemeClr val="bg2"/>
      </p:bgRef>
    </p:bg>
    <p:spTree>
      <p:nvGrpSpPr>
        <p:cNvPr id="1" name=""/>
        <p:cNvGrpSpPr/>
        <p:nvPr/>
      </p:nvGrpSpPr>
      <p:grpSpPr>
        <a:xfrm>
          <a:off x="0" y="0"/>
          <a:ext cx="0" cy="0"/>
          <a:chOff x="0" y="0"/>
          <a:chExt cx="0" cy="0"/>
        </a:xfrm>
      </p:grpSpPr>
      <p:sp>
        <p:nvSpPr>
          <p:cNvPr id="9" name="Tytuł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a:t>Kliknij, aby edytować styl</a:t>
            </a:r>
            <a:endParaRPr kumimoji="0" lang="en-US"/>
          </a:p>
        </p:txBody>
      </p:sp>
      <p:sp>
        <p:nvSpPr>
          <p:cNvPr id="17" name="Podtytuł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a:t>Kliknij, aby edytować styl wzorca podtytułu</a:t>
            </a:r>
            <a:endParaRPr kumimoji="0" lang="en-US"/>
          </a:p>
        </p:txBody>
      </p:sp>
      <p:sp>
        <p:nvSpPr>
          <p:cNvPr id="30" name="Symbol zastępczy daty 29"/>
          <p:cNvSpPr>
            <a:spLocks noGrp="1"/>
          </p:cNvSpPr>
          <p:nvPr>
            <p:ph type="dt" sz="half" idx="10"/>
          </p:nvPr>
        </p:nvSpPr>
        <p:spPr/>
        <p:txBody>
          <a:bodyPr/>
          <a:lstStyle/>
          <a:p>
            <a:fld id="{2153B7F5-74B0-4EC1-905A-25F02A768298}" type="datetimeFigureOut">
              <a:rPr lang="pl-PL" smtClean="0"/>
              <a:pPr/>
              <a:t>20.04.2020</a:t>
            </a:fld>
            <a:endParaRPr lang="pl-PL"/>
          </a:p>
        </p:txBody>
      </p:sp>
      <p:sp>
        <p:nvSpPr>
          <p:cNvPr id="19" name="Symbol zastępczy stopki 18"/>
          <p:cNvSpPr>
            <a:spLocks noGrp="1"/>
          </p:cNvSpPr>
          <p:nvPr>
            <p:ph type="ftr" sz="quarter" idx="11"/>
          </p:nvPr>
        </p:nvSpPr>
        <p:spPr/>
        <p:txBody>
          <a:bodyPr/>
          <a:lstStyle/>
          <a:p>
            <a:endParaRPr lang="pl-PL"/>
          </a:p>
        </p:txBody>
      </p:sp>
      <p:sp>
        <p:nvSpPr>
          <p:cNvPr id="27" name="Symbol zastępczy numeru slajdu 26"/>
          <p:cNvSpPr>
            <a:spLocks noGrp="1"/>
          </p:cNvSpPr>
          <p:nvPr>
            <p:ph type="sldNum" sz="quarter" idx="12"/>
          </p:nvPr>
        </p:nvSpPr>
        <p:spPr/>
        <p:txBody>
          <a:bodyPr/>
          <a:lstStyle/>
          <a:p>
            <a:fld id="{D74235ED-A7D5-40B3-BEF0-F46B98F8F891}"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2153B7F5-74B0-4EC1-905A-25F02A768298}" type="datetimeFigureOut">
              <a:rPr lang="pl-PL" smtClean="0"/>
              <a:pPr/>
              <a:t>20.04.2020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74235ED-A7D5-40B3-BEF0-F46B98F8F891}"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914401"/>
            <a:ext cx="2057400" cy="5211763"/>
          </a:xfrm>
        </p:spPr>
        <p:txBody>
          <a:bodyPr vert="eaVert"/>
          <a:lstStyle/>
          <a:p>
            <a:r>
              <a:rPr kumimoji="0" lang="pl-PL"/>
              <a:t>Kliknij, aby edytować styl</a:t>
            </a:r>
            <a:endParaRPr kumimoji="0" lang="en-US"/>
          </a:p>
        </p:txBody>
      </p:sp>
      <p:sp>
        <p:nvSpPr>
          <p:cNvPr id="3" name="Symbol zastępczy tytułu pionowego 2"/>
          <p:cNvSpPr>
            <a:spLocks noGrp="1"/>
          </p:cNvSpPr>
          <p:nvPr>
            <p:ph type="body" orient="vert" idx="1"/>
          </p:nvPr>
        </p:nvSpPr>
        <p:spPr>
          <a:xfrm>
            <a:off x="457200" y="914401"/>
            <a:ext cx="6019800" cy="5211763"/>
          </a:xfrm>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2153B7F5-74B0-4EC1-905A-25F02A768298}" type="datetimeFigureOut">
              <a:rPr lang="pl-PL" smtClean="0"/>
              <a:pPr/>
              <a:t>20.04.2020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74235ED-A7D5-40B3-BEF0-F46B98F8F891}"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2153B7F5-74B0-4EC1-905A-25F02A768298}" type="datetimeFigureOut">
              <a:rPr lang="pl-PL" smtClean="0"/>
              <a:pPr/>
              <a:t>20.04.2020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74235ED-A7D5-40B3-BEF0-F46B98F8F891}"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a:t>Kliknij, aby edytować styl</a:t>
            </a:r>
            <a:endParaRPr kumimoji="0" lang="en-US"/>
          </a:p>
        </p:txBody>
      </p:sp>
      <p:sp>
        <p:nvSpPr>
          <p:cNvPr id="3" name="Symbol zastępczy tekstu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a:t>Kliknij, aby edytować style wzorca tekstu</a:t>
            </a:r>
          </a:p>
        </p:txBody>
      </p:sp>
      <p:sp>
        <p:nvSpPr>
          <p:cNvPr id="4" name="Symbol zastępczy daty 3"/>
          <p:cNvSpPr>
            <a:spLocks noGrp="1"/>
          </p:cNvSpPr>
          <p:nvPr>
            <p:ph type="dt" sz="half" idx="10"/>
          </p:nvPr>
        </p:nvSpPr>
        <p:spPr/>
        <p:txBody>
          <a:bodyPr/>
          <a:lstStyle/>
          <a:p>
            <a:fld id="{2153B7F5-74B0-4EC1-905A-25F02A768298}" type="datetimeFigureOut">
              <a:rPr lang="pl-PL" smtClean="0"/>
              <a:pPr/>
              <a:t>20.04.2020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74235ED-A7D5-40B3-BEF0-F46B98F8F891}"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a:lstStyle/>
          <a:p>
            <a:r>
              <a:rPr kumimoji="0" lang="pl-PL"/>
              <a:t>Kliknij, aby edytować styl</a:t>
            </a:r>
            <a:endParaRPr kumimoji="0" lang="en-US"/>
          </a:p>
        </p:txBody>
      </p:sp>
      <p:sp>
        <p:nvSpPr>
          <p:cNvPr id="3" name="Symbol zastępczy zawartości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zawartości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p:txBody>
          <a:bodyPr/>
          <a:lstStyle/>
          <a:p>
            <a:fld id="{2153B7F5-74B0-4EC1-905A-25F02A768298}" type="datetimeFigureOut">
              <a:rPr lang="pl-PL" smtClean="0"/>
              <a:pPr/>
              <a:t>20.04.2020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74235ED-A7D5-40B3-BEF0-F46B98F8F891}"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tIns="45720" anchor="b"/>
          <a:lstStyle>
            <a:lvl1pPr>
              <a:defRPr/>
            </a:lvl1pPr>
          </a:lstStyle>
          <a:p>
            <a:r>
              <a:rPr kumimoji="0" lang="pl-PL"/>
              <a:t>Kliknij, aby edytować styl</a:t>
            </a:r>
            <a:endParaRPr kumimoji="0" lang="en-US"/>
          </a:p>
        </p:txBody>
      </p:sp>
      <p:sp>
        <p:nvSpPr>
          <p:cNvPr id="3" name="Symbol zastępczy tekstu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4" name="Symbol zastępczy tekstu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5" name="Symbol zastępczy zawartości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6" name="Symbol zastępczy zawartości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7" name="Symbol zastępczy daty 6"/>
          <p:cNvSpPr>
            <a:spLocks noGrp="1"/>
          </p:cNvSpPr>
          <p:nvPr>
            <p:ph type="dt" sz="half" idx="10"/>
          </p:nvPr>
        </p:nvSpPr>
        <p:spPr/>
        <p:txBody>
          <a:bodyPr/>
          <a:lstStyle/>
          <a:p>
            <a:fld id="{2153B7F5-74B0-4EC1-905A-25F02A768298}" type="datetimeFigureOut">
              <a:rPr lang="pl-PL" smtClean="0"/>
              <a:pPr/>
              <a:t>20.04.2020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D74235ED-A7D5-40B3-BEF0-F46B98F8F891}"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l-PL"/>
              <a:t>Kliknij, aby edytować styl</a:t>
            </a:r>
            <a:endParaRPr kumimoji="0" lang="en-US"/>
          </a:p>
        </p:txBody>
      </p:sp>
      <p:sp>
        <p:nvSpPr>
          <p:cNvPr id="3" name="Symbol zastępczy daty 2"/>
          <p:cNvSpPr>
            <a:spLocks noGrp="1"/>
          </p:cNvSpPr>
          <p:nvPr>
            <p:ph type="dt" sz="half" idx="10"/>
          </p:nvPr>
        </p:nvSpPr>
        <p:spPr/>
        <p:txBody>
          <a:bodyPr/>
          <a:lstStyle/>
          <a:p>
            <a:fld id="{2153B7F5-74B0-4EC1-905A-25F02A768298}" type="datetimeFigureOut">
              <a:rPr lang="pl-PL" smtClean="0"/>
              <a:pPr/>
              <a:t>20.04.2020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D74235ED-A7D5-40B3-BEF0-F46B98F8F891}"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2153B7F5-74B0-4EC1-905A-25F02A768298}" type="datetimeFigureOut">
              <a:rPr lang="pl-PL" smtClean="0"/>
              <a:pPr/>
              <a:t>20.04.2020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D74235ED-A7D5-40B3-BEF0-F46B98F8F891}"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l-PL"/>
              <a:t>Kliknij, aby edytować styl</a:t>
            </a:r>
            <a:endParaRPr kumimoji="0" lang="en-US"/>
          </a:p>
        </p:txBody>
      </p:sp>
      <p:sp>
        <p:nvSpPr>
          <p:cNvPr id="3" name="Symbol zastępczy tekstu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l-PL"/>
              <a:t>Kliknij, aby edytować style wzorca tekstu</a:t>
            </a:r>
          </a:p>
        </p:txBody>
      </p:sp>
      <p:sp>
        <p:nvSpPr>
          <p:cNvPr id="4" name="Symbol zastępczy zawartości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p:txBody>
          <a:bodyPr/>
          <a:lstStyle/>
          <a:p>
            <a:fld id="{2153B7F5-74B0-4EC1-905A-25F02A768298}" type="datetimeFigureOut">
              <a:rPr lang="pl-PL" smtClean="0"/>
              <a:pPr/>
              <a:t>20.04.2020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74235ED-A7D5-40B3-BEF0-F46B98F8F891}"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Prostokąt ze ściętym i zaokrąglonym rogie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ójkąt prostokątny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ytuł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l-PL"/>
              <a:t>Kliknij, aby edytować styl</a:t>
            </a:r>
            <a:endParaRPr kumimoji="0" lang="en-US"/>
          </a:p>
        </p:txBody>
      </p:sp>
      <p:sp>
        <p:nvSpPr>
          <p:cNvPr id="4" name="Symbol zastępczy tekstu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l-PL"/>
              <a:t>Kliknij, aby edytować style wzorca tekstu</a:t>
            </a:r>
          </a:p>
        </p:txBody>
      </p:sp>
      <p:sp>
        <p:nvSpPr>
          <p:cNvPr id="5" name="Symbol zastępczy daty 4"/>
          <p:cNvSpPr>
            <a:spLocks noGrp="1"/>
          </p:cNvSpPr>
          <p:nvPr>
            <p:ph type="dt" sz="half" idx="10"/>
          </p:nvPr>
        </p:nvSpPr>
        <p:spPr/>
        <p:txBody>
          <a:bodyPr/>
          <a:lstStyle/>
          <a:p>
            <a:fld id="{2153B7F5-74B0-4EC1-905A-25F02A768298}" type="datetimeFigureOut">
              <a:rPr lang="pl-PL" smtClean="0"/>
              <a:pPr/>
              <a:t>20.04.2020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077200" y="6356350"/>
            <a:ext cx="609600" cy="365125"/>
          </a:xfrm>
        </p:spPr>
        <p:txBody>
          <a:bodyPr/>
          <a:lstStyle/>
          <a:p>
            <a:fld id="{D74235ED-A7D5-40B3-BEF0-F46B98F8F891}" type="slidenum">
              <a:rPr lang="pl-PL" smtClean="0"/>
              <a:pPr/>
              <a:t>‹#›</a:t>
            </a:fld>
            <a:endParaRPr lang="pl-PL"/>
          </a:p>
        </p:txBody>
      </p:sp>
      <p:sp>
        <p:nvSpPr>
          <p:cNvPr id="3" name="Symbol zastępczy obrazu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l-PL"/>
              <a:t>Kliknij ikonę, aby dodać obraz</a:t>
            </a:r>
            <a:endParaRPr kumimoji="0" lang="en-US" dirty="0"/>
          </a:p>
        </p:txBody>
      </p:sp>
      <p:sp>
        <p:nvSpPr>
          <p:cNvPr id="10" name="Dowolny kształt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Dowolny kształt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Dowolny kształt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Dowolny kształt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ymbol zastępczy tytułu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l-PL"/>
              <a:t>Kliknij, aby edytować styl</a:t>
            </a:r>
            <a:endParaRPr kumimoji="0" lang="en-US"/>
          </a:p>
        </p:txBody>
      </p:sp>
      <p:sp>
        <p:nvSpPr>
          <p:cNvPr id="30" name="Symbol zastępczy tekstu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l-PL"/>
              <a:t>Kliknij, aby edytować style wzorca tekstu</a:t>
            </a:r>
          </a:p>
          <a:p>
            <a:pPr lvl="1" eaLnBrk="1" latinLnBrk="0" hangingPunct="1"/>
            <a:r>
              <a:rPr kumimoji="0" lang="pl-PL"/>
              <a:t>Drugi poziom</a:t>
            </a:r>
          </a:p>
          <a:p>
            <a:pPr lvl="2" eaLnBrk="1" latinLnBrk="0" hangingPunct="1"/>
            <a:r>
              <a:rPr kumimoji="0" lang="pl-PL"/>
              <a:t>Trzeci poziom</a:t>
            </a:r>
          </a:p>
          <a:p>
            <a:pPr lvl="3" eaLnBrk="1" latinLnBrk="0" hangingPunct="1"/>
            <a:r>
              <a:rPr kumimoji="0" lang="pl-PL"/>
              <a:t>Czwarty poziom</a:t>
            </a:r>
          </a:p>
          <a:p>
            <a:pPr lvl="4" eaLnBrk="1" latinLnBrk="0" hangingPunct="1"/>
            <a:r>
              <a:rPr kumimoji="0" lang="pl-PL"/>
              <a:t>Piąty poziom</a:t>
            </a:r>
            <a:endParaRPr kumimoji="0" lang="en-US"/>
          </a:p>
        </p:txBody>
      </p:sp>
      <p:sp>
        <p:nvSpPr>
          <p:cNvPr id="10" name="Symbol zastępczy daty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153B7F5-74B0-4EC1-905A-25F02A768298}" type="datetimeFigureOut">
              <a:rPr lang="pl-PL" smtClean="0"/>
              <a:pPr/>
              <a:t>20.04.2020</a:t>
            </a:fld>
            <a:endParaRPr lang="pl-PL"/>
          </a:p>
        </p:txBody>
      </p:sp>
      <p:sp>
        <p:nvSpPr>
          <p:cNvPr id="22" name="Symbol zastępczy stopki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l-PL"/>
          </a:p>
        </p:txBody>
      </p:sp>
      <p:sp>
        <p:nvSpPr>
          <p:cNvPr id="18" name="Symbol zastępczy numeru slajd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74235ED-A7D5-40B3-BEF0-F46B98F8F891}" type="slidenum">
              <a:rPr lang="pl-PL" smtClean="0"/>
              <a:pPr/>
              <a:t>‹#›</a:t>
            </a:fld>
            <a:endParaRPr lang="pl-PL"/>
          </a:p>
        </p:txBody>
      </p:sp>
      <p:grpSp>
        <p:nvGrpSpPr>
          <p:cNvPr id="2" name="Grupa 1"/>
          <p:cNvGrpSpPr/>
          <p:nvPr/>
        </p:nvGrpSpPr>
        <p:grpSpPr>
          <a:xfrm>
            <a:off x="-19017" y="202408"/>
            <a:ext cx="9180548" cy="649224"/>
            <a:chOff x="-19045" y="216550"/>
            <a:chExt cx="9180548" cy="649224"/>
          </a:xfrm>
        </p:grpSpPr>
        <p:sp>
          <p:nvSpPr>
            <p:cNvPr id="12" name="Dowolny kształt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Dowolny kształt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pPr algn="ctr"/>
            <a:r>
              <a:rPr lang="pl-PL" sz="5400" dirty="0">
                <a:solidFill>
                  <a:schemeClr val="accent5">
                    <a:lumMod val="60000"/>
                    <a:lumOff val="40000"/>
                  </a:schemeClr>
                </a:solidFill>
                <a:latin typeface="Cambria" panose="02040503050406030204" pitchFamily="18" charset="0"/>
                <a:ea typeface="Cambria" panose="02040503050406030204" pitchFamily="18" charset="0"/>
              </a:rPr>
              <a:t>Zmiany klimatyczne </a:t>
            </a:r>
            <a:br>
              <a:rPr lang="pl-PL" sz="5400" dirty="0">
                <a:solidFill>
                  <a:schemeClr val="accent5">
                    <a:lumMod val="60000"/>
                    <a:lumOff val="40000"/>
                  </a:schemeClr>
                </a:solidFill>
                <a:latin typeface="Cambria" panose="02040503050406030204" pitchFamily="18" charset="0"/>
                <a:ea typeface="Cambria" panose="02040503050406030204" pitchFamily="18" charset="0"/>
              </a:rPr>
            </a:br>
            <a:r>
              <a:rPr lang="pl-PL" sz="5400" dirty="0">
                <a:solidFill>
                  <a:schemeClr val="accent5">
                    <a:lumMod val="60000"/>
                    <a:lumOff val="40000"/>
                  </a:schemeClr>
                </a:solidFill>
                <a:latin typeface="Cambria" panose="02040503050406030204" pitchFamily="18" charset="0"/>
                <a:ea typeface="Cambria" panose="02040503050406030204" pitchFamily="18" charset="0"/>
              </a:rPr>
              <a:t>w XXI w.</a:t>
            </a:r>
          </a:p>
        </p:txBody>
      </p:sp>
      <p:sp>
        <p:nvSpPr>
          <p:cNvPr id="3" name="Podtytuł 2"/>
          <p:cNvSpPr>
            <a:spLocks noGrp="1"/>
          </p:cNvSpPr>
          <p:nvPr>
            <p:ph type="subTitle" idx="1"/>
          </p:nvPr>
        </p:nvSpPr>
        <p:spPr/>
        <p:txBody>
          <a:bodyPr/>
          <a:lstStyle/>
          <a:p>
            <a:r>
              <a:rPr lang="pl-PL" dirty="0"/>
              <a:t>Przygotowali:</a:t>
            </a:r>
          </a:p>
          <a:p>
            <a:r>
              <a:rPr lang="pl-PL" dirty="0"/>
              <a:t>Martyna Stańko &amp; Bartosz Deputat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latin typeface="Cambria" panose="02040503050406030204" pitchFamily="18" charset="0"/>
                <a:ea typeface="Cambria" panose="02040503050406030204" pitchFamily="18" charset="0"/>
              </a:rPr>
              <a:t>SMOG TO NIE TYLKO CO2</a:t>
            </a:r>
          </a:p>
        </p:txBody>
      </p:sp>
      <p:sp>
        <p:nvSpPr>
          <p:cNvPr id="3" name="Symbol zastępczy zawartości 2"/>
          <p:cNvSpPr>
            <a:spLocks noGrp="1"/>
          </p:cNvSpPr>
          <p:nvPr>
            <p:ph idx="1"/>
          </p:nvPr>
        </p:nvSpPr>
        <p:spPr/>
        <p:txBody>
          <a:bodyPr>
            <a:normAutofit/>
          </a:bodyPr>
          <a:lstStyle/>
          <a:p>
            <a:r>
              <a:rPr lang="pl-PL" sz="2400" dirty="0"/>
              <a:t>Smog – zjawisko atmosferyczne powstałe w wyniku wymieszania się mgły z dymem i spalinami. Zanieczyszczenie powietrza, jakim jest smog, powstaje wskutek przedostawania się do atmosfery szkodliwych związków chemicznych, takich jak tlenki siarki i tlenek azotu oraz substancje stałe, czyli pyły zawieszone, a także kancerogenne wielopierścieniowe węglowodory aromatyczne.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a:t>Zagrożenia wynikające z wdychania smogu:</a:t>
            </a:r>
          </a:p>
        </p:txBody>
      </p:sp>
      <p:pic>
        <p:nvPicPr>
          <p:cNvPr id="5" name="Symbol zastępczy zawartości 4" descr="people.jpg"/>
          <p:cNvPicPr>
            <a:picLocks noGrp="1" noChangeAspect="1"/>
          </p:cNvPicPr>
          <p:nvPr>
            <p:ph sz="half" idx="1"/>
          </p:nvPr>
        </p:nvPicPr>
        <p:blipFill>
          <a:blip r:embed="rId2"/>
          <a:stretch>
            <a:fillRect/>
          </a:stretch>
        </p:blipFill>
        <p:spPr>
          <a:xfrm>
            <a:off x="214282" y="2000240"/>
            <a:ext cx="4500594" cy="3929090"/>
          </a:xfrm>
        </p:spPr>
      </p:pic>
      <p:sp>
        <p:nvSpPr>
          <p:cNvPr id="4" name="Symbol zastępczy zawartości 3"/>
          <p:cNvSpPr>
            <a:spLocks noGrp="1"/>
          </p:cNvSpPr>
          <p:nvPr>
            <p:ph sz="half" idx="2"/>
          </p:nvPr>
        </p:nvSpPr>
        <p:spPr/>
        <p:txBody>
          <a:bodyPr>
            <a:normAutofit fontScale="92500" lnSpcReduction="10000"/>
          </a:bodyPr>
          <a:lstStyle/>
          <a:p>
            <a:r>
              <a:rPr lang="pl-PL" sz="2000" dirty="0"/>
              <a:t>W grudniu 1952r ponad 4 tyś. zgonów wywołanych komplikacjami oddechowymi powstałymi w wyniku wdychania smogu, zostało zarejestrowanych w okresie 4 dni w samym Londynie. </a:t>
            </a:r>
          </a:p>
          <a:p>
            <a:r>
              <a:rPr lang="pl-PL" sz="2000" dirty="0"/>
              <a:t>W ciągu kolejnych kilku tygodni na ostrą niewydolność oddechową zmarło kolejne 8 tyś.  osób , przez co łączna ilość ofiar wielkiego smogu, wg współczesnych badań wyniosła około 12 tyś. 150 tyś. osób trafiło do szpitali z ciężkimi objawami niewydolności oddechowej.</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a:latin typeface="Cambria" panose="02040503050406030204" pitchFamily="18" charset="0"/>
                <a:ea typeface="Cambria" panose="02040503050406030204" pitchFamily="18" charset="0"/>
              </a:rPr>
              <a:t>Jak możemy przeciwdziałać powstawaniu smogu?</a:t>
            </a:r>
          </a:p>
        </p:txBody>
      </p:sp>
      <p:sp>
        <p:nvSpPr>
          <p:cNvPr id="3" name="Symbol zastępczy zawartości 2"/>
          <p:cNvSpPr>
            <a:spLocks noGrp="1"/>
          </p:cNvSpPr>
          <p:nvPr>
            <p:ph idx="1"/>
          </p:nvPr>
        </p:nvSpPr>
        <p:spPr/>
        <p:txBody>
          <a:bodyPr>
            <a:normAutofit/>
          </a:bodyPr>
          <a:lstStyle/>
          <a:p>
            <a:r>
              <a:rPr lang="pl-PL" sz="2400" dirty="0"/>
              <a:t>zakładać filtry na kominy fabryk,</a:t>
            </a:r>
          </a:p>
          <a:p>
            <a:r>
              <a:rPr lang="pl-PL" sz="2400" dirty="0"/>
              <a:t>wymienić piece w gospodarstwach,</a:t>
            </a:r>
          </a:p>
          <a:p>
            <a:r>
              <a:rPr lang="pl-PL" sz="2400" dirty="0"/>
              <a:t>stosować nowoczesne technologie w przemyśle</a:t>
            </a:r>
          </a:p>
          <a:p>
            <a:r>
              <a:rPr lang="pl-PL" sz="2400" dirty="0"/>
              <a:t>popularyzować publiczne środki transportu takie jak: tramwaje, metra, autobusy, koleje i rowery miejskie,</a:t>
            </a:r>
          </a:p>
          <a:p>
            <a:r>
              <a:rPr lang="pl-PL" sz="2400" dirty="0"/>
              <a:t>zwiększać obszary „zielone” w miastach,</a:t>
            </a:r>
          </a:p>
          <a:p>
            <a:r>
              <a:rPr lang="pl-PL" sz="2400" dirty="0"/>
              <a:t>ograniczać ruch kołowy w centrach miast  </a:t>
            </a:r>
          </a:p>
          <a:p>
            <a:r>
              <a:rPr lang="pl-PL" sz="2400" dirty="0"/>
              <a:t>sadzić drzewa  </a:t>
            </a:r>
          </a:p>
          <a:p>
            <a:pPr marL="0" indent="0">
              <a:buNone/>
            </a:pPr>
            <a:endParaRPr lang="pl-PL" sz="2400" dirty="0"/>
          </a:p>
          <a:p>
            <a:endParaRPr lang="pl-P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600" dirty="0">
                <a:latin typeface="Cambria" panose="02040503050406030204" pitchFamily="18" charset="0"/>
                <a:ea typeface="Cambria" panose="02040503050406030204" pitchFamily="18" charset="0"/>
              </a:rPr>
              <a:t>Zanieczyszczenia świetlne – coraz większy problem ludzkości</a:t>
            </a:r>
          </a:p>
        </p:txBody>
      </p:sp>
      <p:pic>
        <p:nvPicPr>
          <p:cNvPr id="5" name="Symbol zastępczy zawartości 4" descr="ryc4.jpg"/>
          <p:cNvPicPr>
            <a:picLocks noGrp="1" noChangeAspect="1"/>
          </p:cNvPicPr>
          <p:nvPr>
            <p:ph sz="half" idx="1"/>
          </p:nvPr>
        </p:nvPicPr>
        <p:blipFill>
          <a:blip r:embed="rId2" cstate="print"/>
          <a:stretch>
            <a:fillRect/>
          </a:stretch>
        </p:blipFill>
        <p:spPr>
          <a:xfrm>
            <a:off x="214282" y="2214554"/>
            <a:ext cx="4668621" cy="3929090"/>
          </a:xfrm>
        </p:spPr>
      </p:pic>
      <p:sp>
        <p:nvSpPr>
          <p:cNvPr id="4" name="Symbol zastępczy zawartości 3"/>
          <p:cNvSpPr>
            <a:spLocks noGrp="1"/>
          </p:cNvSpPr>
          <p:nvPr>
            <p:ph sz="half" idx="2"/>
          </p:nvPr>
        </p:nvSpPr>
        <p:spPr>
          <a:xfrm>
            <a:off x="5000628" y="2143115"/>
            <a:ext cx="3686172" cy="4211809"/>
          </a:xfrm>
        </p:spPr>
        <p:txBody>
          <a:bodyPr>
            <a:noAutofit/>
          </a:bodyPr>
          <a:lstStyle/>
          <a:p>
            <a:pPr>
              <a:lnSpc>
                <a:spcPct val="110000"/>
              </a:lnSpc>
            </a:pPr>
            <a:r>
              <a:rPr lang="pl-PL" sz="1400" dirty="0"/>
              <a:t>Szacuje się, że aż dwie trzecie ludzkości żyje na obszarach zanieczyszczonych przez światło.</a:t>
            </a:r>
          </a:p>
          <a:p>
            <a:r>
              <a:rPr lang="pl-PL" sz="1400" dirty="0"/>
              <a:t>Samo zanieczyszczenie światłem definiuje się jako sztuczne światło produkowane i marnowane przez człowieka, zaburzające naturalny poziom jasności nocnego środowiska. Zanieczyszczenie to powoduje oświetlenie zewnętrzne, które:</a:t>
            </a:r>
          </a:p>
          <a:p>
            <a:r>
              <a:rPr lang="pl-PL" sz="1400" dirty="0"/>
              <a:t>jest nieosłonięte lub nieodpowiednio osłonięte lub źle skierowane, umożliwiając ucieczkę światła poza obszar, który jest celem oświetlania;</a:t>
            </a:r>
          </a:p>
          <a:p>
            <a:r>
              <a:rPr lang="pl-PL" sz="1400" dirty="0"/>
              <a:t>działa w czasie, w którym nie jest potrzebne;</a:t>
            </a:r>
          </a:p>
          <a:p>
            <a:r>
              <a:rPr lang="pl-PL" sz="1400" dirty="0"/>
              <a:t>jest jaśniejsze niż jest to niezbędne.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A86427E7-9EF2-46BA-8A90-0C793EB4B3D6}"/>
              </a:ext>
            </a:extLst>
          </p:cNvPr>
          <p:cNvSpPr/>
          <p:nvPr/>
        </p:nvSpPr>
        <p:spPr>
          <a:xfrm>
            <a:off x="251520" y="58847"/>
            <a:ext cx="8892480" cy="6340197"/>
          </a:xfrm>
          <a:prstGeom prst="rect">
            <a:avLst/>
          </a:prstGeom>
        </p:spPr>
        <p:txBody>
          <a:bodyPr wrap="square">
            <a:spAutoFit/>
          </a:bodyPr>
          <a:lstStyle/>
          <a:p>
            <a:endParaRPr lang="pl-PL" dirty="0"/>
          </a:p>
          <a:p>
            <a:endParaRPr lang="pl-PL" dirty="0"/>
          </a:p>
          <a:p>
            <a:endParaRPr lang="pl-PL" dirty="0"/>
          </a:p>
          <a:p>
            <a:r>
              <a:rPr lang="pl-PL" sz="2800" dirty="0"/>
              <a:t>Zanieczyszczenie światłem można podzielić na następujące kategorie:</a:t>
            </a:r>
          </a:p>
          <a:p>
            <a:pPr marL="342900" indent="-342900">
              <a:buFont typeface="Arial" panose="020B0604020202020204" pitchFamily="34" charset="0"/>
              <a:buChar char="•"/>
            </a:pPr>
            <a:r>
              <a:rPr lang="pl-PL" sz="2000" dirty="0"/>
              <a:t>ucieczka światła do obszarów, które nie powinny być oświetlane lub nie są celem danego oświetlania (np..: świecenie lamp ulicznych na ściany budynków i do okien);</a:t>
            </a:r>
          </a:p>
          <a:p>
            <a:pPr marL="342900" indent="-342900">
              <a:buFont typeface="Arial" panose="020B0604020202020204" pitchFamily="34" charset="0"/>
              <a:buChar char="•"/>
            </a:pPr>
            <a:r>
              <a:rPr lang="pl-PL" sz="2000" dirty="0"/>
              <a:t>emisja światła w ilości większej niż jest wymagane poprzez zbyt jasne oświetlanie lub ⁄ i oświetlanie w czasie gdy to jest zbędne;</a:t>
            </a:r>
          </a:p>
          <a:p>
            <a:pPr marL="342900" indent="-342900">
              <a:buFont typeface="Arial" panose="020B0604020202020204" pitchFamily="34" charset="0"/>
              <a:buChar char="•"/>
            </a:pPr>
            <a:r>
              <a:rPr lang="pl-PL" sz="2000" dirty="0"/>
              <a:t>olśniewanie ⁄oślepianie źródłami światła świecącymi wprost do oczu użytkownikom (pieszym, kierowcom, itd.) prowadzące do powstania uczucia dyskomfortu lub nawet utrudniające korzystanie z oświetlenia;</a:t>
            </a:r>
          </a:p>
          <a:p>
            <a:pPr marL="342900" indent="-342900">
              <a:buFont typeface="Arial" panose="020B0604020202020204" pitchFamily="34" charset="0"/>
              <a:buChar char="•"/>
            </a:pPr>
            <a:r>
              <a:rPr lang="pl-PL" sz="2000" dirty="0"/>
              <a:t>chaos świetlny, powodowany przez źle zaprojektowane oświetlenie, prowadzący do dezorientacji, odwracający uwagę od przeszkód;</a:t>
            </a:r>
          </a:p>
          <a:p>
            <a:pPr marL="342900" indent="-342900">
              <a:buFont typeface="Arial" panose="020B0604020202020204" pitchFamily="34" charset="0"/>
              <a:buChar char="•"/>
            </a:pPr>
            <a:r>
              <a:rPr lang="pl-PL" sz="2000" dirty="0"/>
              <a:t>sztuczne rozświetlenie nocnego nieba (łuna) występujące zwłaszcza nad obszarami miejskimi, będące sumą sztucznego światła odbitego od powierzchni oświetlanych lub wyświecanego wprost w niebo a następnie rozproszonego w atmosferze ziemskiej.</a:t>
            </a:r>
          </a:p>
          <a:p>
            <a:endParaRPr lang="pl-PL" sz="1600" dirty="0"/>
          </a:p>
        </p:txBody>
      </p:sp>
    </p:spTree>
    <p:extLst>
      <p:ext uri="{BB962C8B-B14F-4D97-AF65-F5344CB8AC3E}">
        <p14:creationId xmlns:p14="http://schemas.microsoft.com/office/powerpoint/2010/main" val="1503834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a:latin typeface="Cambria" panose="02040503050406030204" pitchFamily="18" charset="0"/>
                <a:ea typeface="Cambria" panose="02040503050406030204" pitchFamily="18" charset="0"/>
              </a:rPr>
              <a:t>Wpływy zanieczyszczenia świetlnego</a:t>
            </a:r>
          </a:p>
        </p:txBody>
      </p:sp>
      <p:pic>
        <p:nvPicPr>
          <p:cNvPr id="4" name="Symbol zastępczy zawartości 3" descr="Alumast_zdrowe_oswietlenie.jpg"/>
          <p:cNvPicPr>
            <a:picLocks noGrp="1" noChangeAspect="1"/>
          </p:cNvPicPr>
          <p:nvPr>
            <p:ph sz="half" idx="1"/>
          </p:nvPr>
        </p:nvPicPr>
        <p:blipFill>
          <a:blip r:embed="rId2" cstate="print"/>
          <a:stretch>
            <a:fillRect/>
          </a:stretch>
        </p:blipFill>
        <p:spPr>
          <a:xfrm>
            <a:off x="214282" y="2428868"/>
            <a:ext cx="4357686" cy="3571900"/>
          </a:xfrm>
        </p:spPr>
      </p:pic>
      <p:sp>
        <p:nvSpPr>
          <p:cNvPr id="5" name="Symbol zastępczy zawartości 4"/>
          <p:cNvSpPr>
            <a:spLocks noGrp="1"/>
          </p:cNvSpPr>
          <p:nvPr>
            <p:ph sz="half" idx="2"/>
          </p:nvPr>
        </p:nvSpPr>
        <p:spPr>
          <a:xfrm>
            <a:off x="4786314" y="2428867"/>
            <a:ext cx="3900486" cy="3926057"/>
          </a:xfrm>
        </p:spPr>
        <p:txBody>
          <a:bodyPr>
            <a:normAutofit/>
          </a:bodyPr>
          <a:lstStyle/>
          <a:p>
            <a:r>
              <a:rPr lang="pl-PL" sz="2400" dirty="0"/>
              <a:t>Astronomiczne zanieczyszczenie świetlne redukuje liczbę widocznych gwiazd.</a:t>
            </a:r>
          </a:p>
          <a:p>
            <a:r>
              <a:rPr lang="pl-PL" sz="2400" dirty="0"/>
              <a:t>Łuna świetlna od miast zakłóca dalekie ekosystemy.</a:t>
            </a:r>
          </a:p>
          <a:p>
            <a:r>
              <a:rPr lang="pl-PL" sz="2400" dirty="0"/>
              <a:t>Wysokie ,oświetlone struktury, zwiększają ryzyko zderzeń.</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latin typeface="Cambria" panose="02040503050406030204" pitchFamily="18" charset="0"/>
                <a:ea typeface="Cambria" panose="02040503050406030204" pitchFamily="18" charset="0"/>
              </a:rPr>
              <a:t>Konsumpcjonizm</a:t>
            </a:r>
          </a:p>
        </p:txBody>
      </p:sp>
      <p:sp>
        <p:nvSpPr>
          <p:cNvPr id="3" name="Symbol zastępczy zawartości 2"/>
          <p:cNvSpPr>
            <a:spLocks noGrp="1"/>
          </p:cNvSpPr>
          <p:nvPr>
            <p:ph sz="half" idx="1"/>
          </p:nvPr>
        </p:nvSpPr>
        <p:spPr/>
        <p:txBody>
          <a:bodyPr/>
          <a:lstStyle/>
          <a:p>
            <a:r>
              <a:rPr lang="pl-PL" dirty="0"/>
              <a:t>Postawa polegająca na nieusprawiedliwionym   zdobywaniu dóbr </a:t>
            </a:r>
            <a:br>
              <a:rPr lang="pl-PL" dirty="0"/>
            </a:br>
            <a:r>
              <a:rPr lang="pl-PL" dirty="0"/>
              <a:t>materialnych i usług lub pogląd polegający na uznawaniu tej konsumpcji za wyznacznik jakości życia.</a:t>
            </a:r>
          </a:p>
        </p:txBody>
      </p:sp>
      <p:pic>
        <p:nvPicPr>
          <p:cNvPr id="5" name="Symbol zastępczy zawartości 4" descr="163246_konsumpcjonizm.jpg"/>
          <p:cNvPicPr>
            <a:picLocks noGrp="1" noChangeAspect="1"/>
          </p:cNvPicPr>
          <p:nvPr>
            <p:ph sz="half" idx="2"/>
          </p:nvPr>
        </p:nvPicPr>
        <p:blipFill>
          <a:blip r:embed="rId2"/>
          <a:stretch>
            <a:fillRect/>
          </a:stretch>
        </p:blipFill>
        <p:spPr>
          <a:xfrm>
            <a:off x="4572000" y="2000240"/>
            <a:ext cx="4038600" cy="39432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a:latin typeface="Cambria" panose="02040503050406030204" pitchFamily="18" charset="0"/>
                <a:ea typeface="Cambria" panose="02040503050406030204" pitchFamily="18" charset="0"/>
              </a:rPr>
              <a:t>Dlaczego konsumpcjonizm jest szkodliwy i co możemy zrobić?</a:t>
            </a:r>
          </a:p>
        </p:txBody>
      </p:sp>
      <p:pic>
        <p:nvPicPr>
          <p:cNvPr id="5" name="Symbol zastępczy zawartości 4" descr="5de1833466157_p.jpg"/>
          <p:cNvPicPr>
            <a:picLocks noGrp="1" noChangeAspect="1"/>
          </p:cNvPicPr>
          <p:nvPr>
            <p:ph sz="half" idx="1"/>
          </p:nvPr>
        </p:nvPicPr>
        <p:blipFill>
          <a:blip r:embed="rId2"/>
          <a:stretch>
            <a:fillRect/>
          </a:stretch>
        </p:blipFill>
        <p:spPr>
          <a:xfrm>
            <a:off x="714348" y="1928802"/>
            <a:ext cx="3429024" cy="2000264"/>
          </a:xfrm>
        </p:spPr>
      </p:pic>
      <p:sp>
        <p:nvSpPr>
          <p:cNvPr id="4" name="Symbol zastępczy zawartości 3"/>
          <p:cNvSpPr>
            <a:spLocks noGrp="1"/>
          </p:cNvSpPr>
          <p:nvPr>
            <p:ph sz="half" idx="2"/>
          </p:nvPr>
        </p:nvSpPr>
        <p:spPr>
          <a:xfrm>
            <a:off x="4643438" y="1785926"/>
            <a:ext cx="4043362" cy="4568999"/>
          </a:xfrm>
        </p:spPr>
        <p:txBody>
          <a:bodyPr>
            <a:noAutofit/>
          </a:bodyPr>
          <a:lstStyle/>
          <a:p>
            <a:r>
              <a:rPr lang="pl-PL" sz="1400" dirty="0"/>
              <a:t>Każdego roku wykorzystujemy więcej naturalnych zasobów niż Ziemia może wyprodukować, zaczynając od mody i technologii, przez jedzenie, po jednorazowy plastik, zabawki i samochody. Produkujemy i konsumujemy za dużo. </a:t>
            </a:r>
            <a:r>
              <a:rPr lang="pl-PL" sz="1400" b="1" dirty="0"/>
              <a:t>Aby wytworzyć produkty, których używamy, firmy przyczyniają się do zmiany klimatu, niszcząc lasy i zanieczyszczając nasze oceany. </a:t>
            </a:r>
            <a:r>
              <a:rPr lang="pl-PL" sz="1400" dirty="0"/>
              <a:t>Zamiast kupować ubrania i wyrzucać je po kilkukrotnym noszeniu, możemy sprawić, że nasze ubrania będą trwałe, odpowiednio o nie dbając i naprawiając. Aby odwrócić się od bezmyślnego konsumpcjonizmu, możemy przestać wspierać firmy produkujące przedmioty i urządzenia, które nie mogą być naprawiane lub mają wymienne elementy, a zamiast tego – zacząć je naprawiać. I zawsze, gdy przynosimy torbę wielokrotnego użytku i odmawiamy mody na folię jednorazowego użytku lub poliester, zapobiegamy zanieczyszczaniu planety przez kolejny, zbędny kawałek tworzywa sztucznego.</a:t>
            </a:r>
          </a:p>
        </p:txBody>
      </p:sp>
      <p:pic>
        <p:nvPicPr>
          <p:cNvPr id="6" name="Obraz 5" descr="5de1832e28548_p.jpg"/>
          <p:cNvPicPr>
            <a:picLocks noChangeAspect="1"/>
          </p:cNvPicPr>
          <p:nvPr/>
        </p:nvPicPr>
        <p:blipFill>
          <a:blip r:embed="rId3"/>
          <a:stretch>
            <a:fillRect/>
          </a:stretch>
        </p:blipFill>
        <p:spPr>
          <a:xfrm>
            <a:off x="714348" y="4286256"/>
            <a:ext cx="3429024" cy="214314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42910" y="500042"/>
            <a:ext cx="7742138" cy="1071570"/>
          </a:xfrm>
        </p:spPr>
        <p:txBody>
          <a:bodyPr>
            <a:normAutofit/>
          </a:bodyPr>
          <a:lstStyle/>
          <a:p>
            <a:pPr algn="ctr"/>
            <a:r>
              <a:rPr lang="pl-PL" sz="4000" dirty="0"/>
              <a:t>I jeszcze na koniec …ciekawostki</a:t>
            </a:r>
          </a:p>
        </p:txBody>
      </p:sp>
      <p:sp>
        <p:nvSpPr>
          <p:cNvPr id="3" name="Podtytuł 2"/>
          <p:cNvSpPr>
            <a:spLocks noGrp="1"/>
          </p:cNvSpPr>
          <p:nvPr>
            <p:ph type="subTitle" idx="1"/>
          </p:nvPr>
        </p:nvSpPr>
        <p:spPr>
          <a:xfrm>
            <a:off x="533400" y="1643050"/>
            <a:ext cx="7854696" cy="5000660"/>
          </a:xfrm>
        </p:spPr>
        <p:txBody>
          <a:bodyPr>
            <a:normAutofit fontScale="92500" lnSpcReduction="20000"/>
          </a:bodyPr>
          <a:lstStyle/>
          <a:p>
            <a:pPr algn="just"/>
            <a:r>
              <a:rPr lang="pl-PL" dirty="0"/>
              <a:t>-Czy wiecie ,że….. psie odchody zawierają trujące związki fosforu i siarki? Tym samym nie nadają się na nawóz (tym bardziej dla miastowego kawałka zieleni..). Według badań przeprowadzonych w USA rzeki i strumienie przepływające przez obszary zurbanizowane zanieczyszczane są olbrzymimi ilościami bakterii fekalnych pochodzących z psich odchodów, zwłaszcza po intensywnych opadach. Szczególnie problematyczne jest przy tym skażenie wód pałeczką okrężnicy. Badania zweryfikowały przy tym pogląd, że to nieszczelne systemy kanalizacji odpowiadają za zanieczyszczenia wód w rejonach zurbanizowanych. </a:t>
            </a:r>
            <a:r>
              <a:rPr lang="pl-PL" b="1" dirty="0"/>
              <a:t>Okazało się, że głównym źródłem zanieczyszczeń bakteriami kałowymi wód w okolicy miast są psie odchody spłukiwane z trawników i ulic do kanalizacji deszczowej.</a:t>
            </a:r>
          </a:p>
          <a:p>
            <a:pPr algn="ctr"/>
            <a:r>
              <a:rPr lang="pl-PL" b="1" dirty="0"/>
              <a:t>SPRZĄTAJMY PONASZYCH CZWORONOGACH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0352" y="500042"/>
            <a:ext cx="7772400" cy="1071570"/>
          </a:xfrm>
        </p:spPr>
        <p:txBody>
          <a:bodyPr/>
          <a:lstStyle/>
          <a:p>
            <a:pPr algn="ctr"/>
            <a:r>
              <a:rPr lang="pl-PL" dirty="0"/>
              <a:t>ciekawostki c.d.</a:t>
            </a:r>
          </a:p>
        </p:txBody>
      </p:sp>
      <p:sp>
        <p:nvSpPr>
          <p:cNvPr id="3" name="Symbol zastępczy tekstu 2"/>
          <p:cNvSpPr>
            <a:spLocks noGrp="1"/>
          </p:cNvSpPr>
          <p:nvPr>
            <p:ph type="body" idx="1"/>
          </p:nvPr>
        </p:nvSpPr>
        <p:spPr>
          <a:xfrm>
            <a:off x="530352" y="1643050"/>
            <a:ext cx="7772400" cy="4929222"/>
          </a:xfrm>
        </p:spPr>
        <p:txBody>
          <a:bodyPr/>
          <a:lstStyle/>
          <a:p>
            <a:r>
              <a:rPr lang="pl-PL" dirty="0"/>
              <a:t>-Czy wiecie ,że…. istnieją 2 rodzaje smogów:</a:t>
            </a:r>
          </a:p>
          <a:p>
            <a:r>
              <a:rPr lang="pl-PL" dirty="0"/>
              <a:t>I Smog typu ,,Los Angeles” </a:t>
            </a:r>
            <a:r>
              <a:rPr lang="pl-PL" dirty="0" err="1"/>
              <a:t>wysytępuje</a:t>
            </a:r>
            <a:r>
              <a:rPr lang="pl-PL" dirty="0"/>
              <a:t> w klimacie subtropikalnym i umiarkowanym, w okresie wakacyjnym. Sprzyjające warunki to temperatura powyżej 24○ i duże nasłonecznienie. Smog tego typu jest nazywany również ,,zimowym”.</a:t>
            </a:r>
          </a:p>
          <a:p>
            <a:r>
              <a:rPr lang="pl-PL" dirty="0"/>
              <a:t>II Smog typu ,,Londyńskiego”. Występuje w klimacie umiarkowanym, w zimie. Sprzyjające warunki, to temperatura od 3 do 5○. Smog tego typu nazywany jest również  ,,letnim”.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latin typeface="Cambria" panose="02040503050406030204" pitchFamily="18" charset="0"/>
                <a:ea typeface="Cambria" panose="02040503050406030204" pitchFamily="18" charset="0"/>
              </a:rPr>
              <a:t>Czym jest ekologia?</a:t>
            </a:r>
          </a:p>
        </p:txBody>
      </p:sp>
      <p:pic>
        <p:nvPicPr>
          <p:cNvPr id="5" name="Symbol zastępczy zawartości 4" descr="bc04f87b1442e82a9d7828879f80552b_XL.jpg"/>
          <p:cNvPicPr>
            <a:picLocks noGrp="1" noChangeAspect="1"/>
          </p:cNvPicPr>
          <p:nvPr>
            <p:ph sz="half" idx="1"/>
          </p:nvPr>
        </p:nvPicPr>
        <p:blipFill>
          <a:blip r:embed="rId2"/>
          <a:stretch>
            <a:fillRect/>
          </a:stretch>
        </p:blipFill>
        <p:spPr>
          <a:xfrm>
            <a:off x="0" y="1928802"/>
            <a:ext cx="4777428" cy="4000528"/>
          </a:xfrm>
        </p:spPr>
      </p:pic>
      <p:sp>
        <p:nvSpPr>
          <p:cNvPr id="4" name="Symbol zastępczy zawartości 3"/>
          <p:cNvSpPr>
            <a:spLocks noGrp="1"/>
          </p:cNvSpPr>
          <p:nvPr>
            <p:ph sz="half" idx="2"/>
          </p:nvPr>
        </p:nvSpPr>
        <p:spPr>
          <a:xfrm>
            <a:off x="4857752" y="1857364"/>
            <a:ext cx="4038600" cy="4434840"/>
          </a:xfrm>
        </p:spPr>
        <p:txBody>
          <a:bodyPr/>
          <a:lstStyle/>
          <a:p>
            <a:pPr marL="0" indent="0">
              <a:buNone/>
            </a:pPr>
            <a:r>
              <a:rPr lang="pl-PL" i="1" dirty="0"/>
              <a:t>Ekologia - nauka, która bada i analizuje zależności zachodzące w świecie przyrody – wśród organizmów żywych i w otaczającym je świecie.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Źródła:</a:t>
            </a:r>
          </a:p>
        </p:txBody>
      </p:sp>
      <p:sp>
        <p:nvSpPr>
          <p:cNvPr id="3" name="Symbol zastępczy zawartości 2"/>
          <p:cNvSpPr>
            <a:spLocks noGrp="1"/>
          </p:cNvSpPr>
          <p:nvPr>
            <p:ph idx="1"/>
          </p:nvPr>
        </p:nvSpPr>
        <p:spPr/>
        <p:txBody>
          <a:bodyPr/>
          <a:lstStyle/>
          <a:p>
            <a:r>
              <a:rPr lang="pl-PL" dirty="0"/>
              <a:t>-</a:t>
            </a:r>
            <a:r>
              <a:rPr lang="pl-PL" dirty="0" err="1"/>
              <a:t>wikipedia.com</a:t>
            </a:r>
            <a:endParaRPr lang="pl-PL" dirty="0"/>
          </a:p>
          <a:p>
            <a:r>
              <a:rPr lang="pl-PL" dirty="0"/>
              <a:t>-</a:t>
            </a:r>
            <a:r>
              <a:rPr lang="pl-PL" dirty="0" err="1"/>
              <a:t>kurierlubelski.pl</a:t>
            </a:r>
            <a:endParaRPr lang="pl-PL" dirty="0"/>
          </a:p>
          <a:p>
            <a:r>
              <a:rPr lang="pl-PL" dirty="0"/>
              <a:t>-</a:t>
            </a:r>
            <a:r>
              <a:rPr lang="pl-PL" dirty="0" err="1"/>
              <a:t>greenpeace.pl</a:t>
            </a:r>
            <a:endParaRPr lang="pl-PL" dirty="0"/>
          </a:p>
          <a:p>
            <a:r>
              <a:rPr lang="pl-PL" dirty="0"/>
              <a:t>-</a:t>
            </a:r>
            <a:r>
              <a:rPr lang="pl-PL" dirty="0" err="1"/>
              <a:t>skepticalscience.com</a:t>
            </a:r>
            <a:endParaRPr lang="pl-PL" dirty="0"/>
          </a:p>
          <a:p>
            <a:r>
              <a:rPr lang="pl-PL" dirty="0"/>
              <a:t>-pomijane.pl</a:t>
            </a:r>
          </a:p>
          <a:p>
            <a:r>
              <a:rPr lang="pl-PL" dirty="0"/>
              <a:t>-wykład dr. </a:t>
            </a:r>
            <a:r>
              <a:rPr lang="pl-PL" dirty="0" err="1"/>
              <a:t>hab</a:t>
            </a:r>
            <a:r>
              <a:rPr lang="pl-PL" dirty="0"/>
              <a:t>. Tomasza </a:t>
            </a:r>
            <a:r>
              <a:rPr lang="pl-PL" dirty="0" err="1"/>
              <a:t>Ściężora</a:t>
            </a:r>
            <a:r>
              <a:rPr lang="pl-PL" dirty="0"/>
              <a:t> z Politechniki Krakowskiej</a:t>
            </a:r>
          </a:p>
          <a:p>
            <a:r>
              <a:rPr lang="pl-PL" dirty="0"/>
              <a:t>wykłady -Instytut Astronomiczny Uniwersytetu Wrocławskiego</a:t>
            </a:r>
          </a:p>
          <a:p>
            <a:endParaRPr lang="pl-P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latin typeface="Cambria" panose="02040503050406030204" pitchFamily="18" charset="0"/>
                <a:ea typeface="Cambria" panose="02040503050406030204" pitchFamily="18" charset="0"/>
              </a:rPr>
              <a:t>Zmiana klimatu</a:t>
            </a:r>
          </a:p>
        </p:txBody>
      </p:sp>
      <p:pic>
        <p:nvPicPr>
          <p:cNvPr id="7" name="Symbol zastępczy zawartości 6" descr="burning-earth.0.jpg"/>
          <p:cNvPicPr>
            <a:picLocks noGrp="1" noChangeAspect="1"/>
          </p:cNvPicPr>
          <p:nvPr>
            <p:ph sz="half" idx="1"/>
          </p:nvPr>
        </p:nvPicPr>
        <p:blipFill>
          <a:blip r:embed="rId2"/>
          <a:stretch>
            <a:fillRect/>
          </a:stretch>
        </p:blipFill>
        <p:spPr>
          <a:xfrm>
            <a:off x="214282" y="2071678"/>
            <a:ext cx="4710082" cy="3786214"/>
          </a:xfrm>
        </p:spPr>
      </p:pic>
      <p:sp>
        <p:nvSpPr>
          <p:cNvPr id="4" name="Symbol zastępczy zawartości 3"/>
          <p:cNvSpPr>
            <a:spLocks noGrp="1"/>
          </p:cNvSpPr>
          <p:nvPr>
            <p:ph sz="half" idx="2"/>
          </p:nvPr>
        </p:nvSpPr>
        <p:spPr>
          <a:xfrm>
            <a:off x="5004048" y="1847088"/>
            <a:ext cx="3682752" cy="4507837"/>
          </a:xfrm>
        </p:spPr>
        <p:txBody>
          <a:bodyPr>
            <a:normAutofit fontScale="92500" lnSpcReduction="20000"/>
          </a:bodyPr>
          <a:lstStyle/>
          <a:p>
            <a:r>
              <a:rPr lang="pl-PL" i="1" dirty="0"/>
              <a:t>Globalne ocieplenie – obserwowane od połowy XX wieku - podwyższenie średniej temperatury</a:t>
            </a:r>
          </a:p>
          <a:p>
            <a:pPr>
              <a:buNone/>
            </a:pPr>
            <a:r>
              <a:rPr lang="pl-PL" i="1" dirty="0"/>
              <a:t>    atmosfery przy powierzchni ziemi i oceanów, jednoczesne ochłodzenie stratosfery</a:t>
            </a:r>
          </a:p>
          <a:p>
            <a:pPr>
              <a:buNone/>
            </a:pPr>
            <a:r>
              <a:rPr lang="pl-PL" i="1" dirty="0"/>
              <a:t>    oraz przewidywane ocieplenie w przyszłości, wynikające z zaburzenia równowagi radiacyjnej Ziemi.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latin typeface="Cambria" panose="02040503050406030204" pitchFamily="18" charset="0"/>
                <a:ea typeface="Cambria" panose="02040503050406030204" pitchFamily="18" charset="0"/>
              </a:rPr>
              <a:t>Dlaczego klimat się zmienia?</a:t>
            </a:r>
          </a:p>
        </p:txBody>
      </p:sp>
      <p:sp>
        <p:nvSpPr>
          <p:cNvPr id="3" name="Symbol zastępczy zawartości 2"/>
          <p:cNvSpPr>
            <a:spLocks noGrp="1"/>
          </p:cNvSpPr>
          <p:nvPr>
            <p:ph idx="1"/>
          </p:nvPr>
        </p:nvSpPr>
        <p:spPr/>
        <p:txBody>
          <a:bodyPr>
            <a:normAutofit fontScale="77500" lnSpcReduction="20000"/>
          </a:bodyPr>
          <a:lstStyle/>
          <a:p>
            <a:pPr>
              <a:buFont typeface="Wingdings" panose="05000000000000000000" pitchFamily="2" charset="2"/>
              <a:buChar char="Ø"/>
            </a:pPr>
            <a:endParaRPr lang="pl-PL" dirty="0"/>
          </a:p>
          <a:p>
            <a:pPr>
              <a:buFont typeface="Wingdings" panose="05000000000000000000" pitchFamily="2" charset="2"/>
              <a:buChar char="Ø"/>
            </a:pPr>
            <a:r>
              <a:rPr lang="pl-PL" dirty="0"/>
              <a:t>Bezpośrednią przyczyną drastycznego wzrostu temperatury  jest spalanie przez człowieka paliw kopalnych (węgla, ropy, gazu) wykorzystywanych do produkcji energii elektrycznej, transportu czy w przemyśle i związane z tym uwalnianie się do atmosfery dodatkowych ilości gazów cieplarnianych, które powodują podwyższanie się średniej globalnej temperatury.</a:t>
            </a:r>
          </a:p>
          <a:p>
            <a:pPr marL="0" indent="0">
              <a:buNone/>
            </a:pPr>
            <a:endParaRPr lang="pl-PL" dirty="0"/>
          </a:p>
          <a:p>
            <a:pPr>
              <a:buFont typeface="Wingdings" panose="05000000000000000000" pitchFamily="2" charset="2"/>
              <a:buChar char="Ø"/>
            </a:pPr>
            <a:r>
              <a:rPr lang="pl-PL" dirty="0"/>
              <a:t>Zanim człowiek zaczął spalać węgiel, ropę czy gaz, równowaga radiacyjna (zerowy bilans energii pomiędzy energią docierającą ze Słońca i emisją promieniowania z Ziemi w przestrzeń kosmiczną) oraz naturalne procesy na Ziemi nie były zakłócone, a temperatura zmieniała się powoli na przestrzeni dziesiątek i setek tysięcy lat. Taka powolna zmiana klimatu jest zjawiskiem naturalnym i mimo że temperatura wahała się, natura miała czas na dostosowywanie się </a:t>
            </a:r>
            <a:br>
              <a:rPr lang="pl-PL" dirty="0"/>
            </a:br>
            <a:r>
              <a:rPr lang="pl-PL" dirty="0"/>
              <a:t>i ewolucję. Dzisiejsza dynamiczna zmiana takiej szansy nie daje.</a:t>
            </a:r>
          </a:p>
          <a:p>
            <a:endParaRPr lang="pl-P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a:latin typeface="Cambria" panose="02040503050406030204" pitchFamily="18" charset="0"/>
                <a:ea typeface="Cambria" panose="02040503050406030204" pitchFamily="18" charset="0"/>
              </a:rPr>
              <a:t>Przykłady paliw odnawialnych:</a:t>
            </a:r>
          </a:p>
        </p:txBody>
      </p:sp>
      <p:sp>
        <p:nvSpPr>
          <p:cNvPr id="3" name="Symbol zastępczy zawartości 2"/>
          <p:cNvSpPr>
            <a:spLocks noGrp="1"/>
          </p:cNvSpPr>
          <p:nvPr>
            <p:ph idx="1"/>
          </p:nvPr>
        </p:nvSpPr>
        <p:spPr/>
        <p:txBody>
          <a:bodyPr>
            <a:normAutofit/>
          </a:bodyPr>
          <a:lstStyle/>
          <a:p>
            <a:pPr marL="0" indent="0">
              <a:buNone/>
            </a:pPr>
            <a:r>
              <a:rPr lang="pl-PL" dirty="0"/>
              <a:t>-Energia wodna;</a:t>
            </a:r>
            <a:br>
              <a:rPr lang="pl-PL" dirty="0"/>
            </a:br>
            <a:r>
              <a:rPr lang="pl-PL" dirty="0"/>
              <a:t>-Energia geotermalna;</a:t>
            </a:r>
            <a:br>
              <a:rPr lang="pl-PL" dirty="0"/>
            </a:br>
            <a:r>
              <a:rPr lang="pl-PL" dirty="0"/>
              <a:t>-Energia prądów morskich, pływów i falowania;</a:t>
            </a:r>
            <a:br>
              <a:rPr lang="pl-PL" dirty="0"/>
            </a:br>
            <a:r>
              <a:rPr lang="pl-PL" dirty="0"/>
              <a:t>-Energia słoneczna;</a:t>
            </a:r>
            <a:br>
              <a:rPr lang="pl-PL" dirty="0"/>
            </a:br>
            <a:r>
              <a:rPr lang="pl-PL" dirty="0"/>
              <a:t>-Energia wiatru;</a:t>
            </a:r>
            <a:br>
              <a:rPr lang="pl-PL" dirty="0"/>
            </a:br>
            <a:r>
              <a:rPr lang="pl-PL" dirty="0"/>
              <a:t>-Biopaliwo;</a:t>
            </a:r>
            <a:br>
              <a:rPr lang="pl-PL" dirty="0"/>
            </a:br>
            <a:r>
              <a:rPr lang="pl-PL" dirty="0"/>
              <a:t>-Biomasa;</a:t>
            </a:r>
            <a:br>
              <a:rPr lang="pl-PL" dirty="0"/>
            </a:br>
            <a:r>
              <a:rPr lang="pl-PL" dirty="0"/>
              <a:t>-Biogaz;</a:t>
            </a:r>
            <a:br>
              <a:rPr lang="pl-PL" dirty="0"/>
            </a:br>
            <a:r>
              <a:rPr lang="pl-PL" dirty="0"/>
              <a:t>-Energia cieplna oceanu;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r>
              <a:rPr lang="pl-PL" sz="4400" dirty="0">
                <a:latin typeface="Cambria" panose="02040503050406030204" pitchFamily="18" charset="0"/>
                <a:ea typeface="Cambria" panose="02040503050406030204" pitchFamily="18" charset="0"/>
              </a:rPr>
              <a:t>Kilka mitów na temat zmian klimatycznych:</a:t>
            </a:r>
          </a:p>
        </p:txBody>
      </p:sp>
      <p:pic>
        <p:nvPicPr>
          <p:cNvPr id="5" name="Symbol zastępczy zawartości 4" descr="1_rZba53h9hHbJGbpbFwZdxw.jpg"/>
          <p:cNvPicPr>
            <a:picLocks noGrp="1" noChangeAspect="1"/>
          </p:cNvPicPr>
          <p:nvPr>
            <p:ph sz="half" idx="1"/>
          </p:nvPr>
        </p:nvPicPr>
        <p:blipFill>
          <a:blip r:embed="rId2"/>
          <a:stretch>
            <a:fillRect/>
          </a:stretch>
        </p:blipFill>
        <p:spPr>
          <a:xfrm>
            <a:off x="214282" y="2000240"/>
            <a:ext cx="4474356" cy="3372976"/>
          </a:xfrm>
        </p:spPr>
      </p:pic>
      <p:sp>
        <p:nvSpPr>
          <p:cNvPr id="4" name="Symbol zastępczy zawartości 3"/>
          <p:cNvSpPr>
            <a:spLocks noGrp="1"/>
          </p:cNvSpPr>
          <p:nvPr>
            <p:ph sz="half" idx="2"/>
          </p:nvPr>
        </p:nvSpPr>
        <p:spPr/>
        <p:txBody>
          <a:bodyPr>
            <a:normAutofit/>
          </a:bodyPr>
          <a:lstStyle/>
          <a:p>
            <a:pPr marL="0" indent="0" algn="just">
              <a:buNone/>
            </a:pPr>
            <a:r>
              <a:rPr lang="pl-PL" sz="1800" dirty="0"/>
              <a:t>Mit 1. Globalne ocieplenie, nawet jeśli będzie, wcale nie będzie takie złe – długa lista związków przyczynowo skutkowych pokazuje, że nawet </a:t>
            </a:r>
            <a:br>
              <a:rPr lang="pl-PL" sz="1800" dirty="0"/>
            </a:br>
            <a:r>
              <a:rPr lang="pl-PL" sz="1800" dirty="0"/>
              <a:t>nieznaczny wzrost temperatury oznacza poważne problemy dla rolnictwa, zasobów wodnych, a także całej gospodarki światowej.</a:t>
            </a:r>
          </a:p>
          <a:p>
            <a:pPr marL="0" indent="0">
              <a:buNone/>
            </a:pPr>
            <a:r>
              <a:rPr lang="pl-PL" sz="1800" dirty="0"/>
              <a:t>W skrócie:</a:t>
            </a:r>
          </a:p>
          <a:p>
            <a:r>
              <a:rPr lang="pl-PL" sz="1800" dirty="0"/>
              <a:t>temp. wyższa o 2°C - poważny problem;</a:t>
            </a:r>
          </a:p>
          <a:p>
            <a:r>
              <a:rPr lang="pl-PL" sz="1800" dirty="0"/>
              <a:t>temp. wyższa o 4°C - katastrofa klimatyczna;</a:t>
            </a:r>
          </a:p>
          <a:p>
            <a:r>
              <a:rPr lang="pl-PL" sz="1800" dirty="0"/>
              <a:t>temp. wyższa o 6°C - koniec świata takim, jakim go znamy.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Ciąg dalszy…</a:t>
            </a:r>
          </a:p>
        </p:txBody>
      </p:sp>
      <p:sp>
        <p:nvSpPr>
          <p:cNvPr id="4" name="Symbol zastępczy zawartości 3"/>
          <p:cNvSpPr>
            <a:spLocks noGrp="1"/>
          </p:cNvSpPr>
          <p:nvPr>
            <p:ph sz="half" idx="2"/>
          </p:nvPr>
        </p:nvSpPr>
        <p:spPr>
          <a:xfrm>
            <a:off x="571472" y="1857364"/>
            <a:ext cx="8001056" cy="4577716"/>
          </a:xfrm>
        </p:spPr>
        <p:txBody>
          <a:bodyPr>
            <a:normAutofit/>
          </a:bodyPr>
          <a:lstStyle/>
          <a:p>
            <a:pPr marL="0" indent="0">
              <a:buNone/>
            </a:pPr>
            <a:r>
              <a:rPr lang="pl-PL" dirty="0"/>
              <a:t>Mit 2. Nauka nie jest zgodna w temacie globalnego ocieplenia. </a:t>
            </a:r>
          </a:p>
          <a:p>
            <a:pPr marL="0" indent="0">
              <a:buNone/>
            </a:pPr>
            <a:r>
              <a:rPr lang="pl-PL" dirty="0"/>
              <a:t>Według oficjalnych stanowisk wszystkich liczących się na świecie organizacji naukowych zajmujących się badaniem klimatu oraz Akademii Nauk 80 krajów, to ludzie powodują globalne ocieplenie. Konsensus jest przytłaczający. Oczywiście, istnieją pojedynczy naukowcy, którzy odnoszą się do tego sceptycznie. Jest ich jednak niewielu. 97% klimatologów aktywnie publikujących artykuły o klimacie jest zdania, że klimat się ociepla, a powoduje to aktywność człowieka.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852704"/>
          </a:xfrm>
        </p:spPr>
        <p:txBody>
          <a:bodyPr>
            <a:normAutofit fontScale="90000"/>
          </a:bodyPr>
          <a:lstStyle/>
          <a:p>
            <a:r>
              <a:rPr lang="pl-PL" sz="4900" dirty="0">
                <a:latin typeface="Cambria" panose="02040503050406030204" pitchFamily="18" charset="0"/>
                <a:ea typeface="Cambria" panose="02040503050406030204" pitchFamily="18" charset="0"/>
              </a:rPr>
              <a:t>Co możemy zrobić jako jednostka</a:t>
            </a:r>
            <a:r>
              <a:rPr lang="pl-PL" dirty="0"/>
              <a:t>?</a:t>
            </a:r>
          </a:p>
        </p:txBody>
      </p:sp>
      <p:pic>
        <p:nvPicPr>
          <p:cNvPr id="5" name="Symbol zastępczy zawartości 4" descr="67676606_2521591588077146_6026638564320608256_o.png"/>
          <p:cNvPicPr>
            <a:picLocks noGrp="1" noChangeAspect="1"/>
          </p:cNvPicPr>
          <p:nvPr>
            <p:ph sz="half" idx="1"/>
          </p:nvPr>
        </p:nvPicPr>
        <p:blipFill>
          <a:blip r:embed="rId2"/>
          <a:stretch>
            <a:fillRect/>
          </a:stretch>
        </p:blipFill>
        <p:spPr>
          <a:xfrm>
            <a:off x="142844" y="1928802"/>
            <a:ext cx="4429156" cy="4429156"/>
          </a:xfrm>
        </p:spPr>
      </p:pic>
      <p:sp>
        <p:nvSpPr>
          <p:cNvPr id="4" name="Symbol zastępczy zawartości 3"/>
          <p:cNvSpPr>
            <a:spLocks noGrp="1"/>
          </p:cNvSpPr>
          <p:nvPr>
            <p:ph sz="half" idx="2"/>
          </p:nvPr>
        </p:nvSpPr>
        <p:spPr/>
        <p:txBody>
          <a:bodyPr>
            <a:normAutofit/>
          </a:bodyPr>
          <a:lstStyle/>
          <a:p>
            <a:pPr marL="0" indent="0">
              <a:buNone/>
            </a:pPr>
            <a:r>
              <a:rPr lang="pl-PL" b="1" dirty="0"/>
              <a:t>Każdy z nas, stosując się do kilku prostych zasad, jest w stanie chronić środowisko naturalne . </a:t>
            </a:r>
          </a:p>
          <a:p>
            <a:r>
              <a:rPr lang="pl-PL" dirty="0"/>
              <a:t>Obok lista co każdy z nas może zrobić:</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latin typeface="Cambria" panose="02040503050406030204" pitchFamily="18" charset="0"/>
                <a:ea typeface="Cambria" panose="02040503050406030204" pitchFamily="18" charset="0"/>
              </a:rPr>
              <a:t>Smog, a zmiany klimatu:</a:t>
            </a:r>
          </a:p>
        </p:txBody>
      </p:sp>
      <p:pic>
        <p:nvPicPr>
          <p:cNvPr id="5" name="Symbol zastępczy zawartości 4" descr="wielki_smog_londynski.jpg"/>
          <p:cNvPicPr>
            <a:picLocks noGrp="1" noChangeAspect="1"/>
          </p:cNvPicPr>
          <p:nvPr>
            <p:ph sz="half" idx="1"/>
          </p:nvPr>
        </p:nvPicPr>
        <p:blipFill>
          <a:blip r:embed="rId2"/>
          <a:stretch>
            <a:fillRect/>
          </a:stretch>
        </p:blipFill>
        <p:spPr>
          <a:xfrm>
            <a:off x="214282" y="2000240"/>
            <a:ext cx="4477379" cy="3929089"/>
          </a:xfrm>
        </p:spPr>
      </p:pic>
      <p:sp>
        <p:nvSpPr>
          <p:cNvPr id="4" name="Symbol zastępczy zawartości 3"/>
          <p:cNvSpPr>
            <a:spLocks noGrp="1"/>
          </p:cNvSpPr>
          <p:nvPr>
            <p:ph sz="half" idx="2"/>
          </p:nvPr>
        </p:nvSpPr>
        <p:spPr/>
        <p:txBody>
          <a:bodyPr>
            <a:normAutofit lnSpcReduction="10000"/>
          </a:bodyPr>
          <a:lstStyle/>
          <a:p>
            <a:r>
              <a:rPr lang="pl-PL" dirty="0"/>
              <a:t>Obrazek po lewej stronie, jest realnym zdjęciem, przedstawiającym smog londyński. Warto podkreślić tu, że smog nie ma wpływu na zmiany klimatyczne, a wyłącznie na nasze zdrowie. Ale czym on jest tak naprawdę?</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zepływ">
  <a:themeElements>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rzepły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rzepły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321</TotalTime>
  <Words>1398</Words>
  <Application>Microsoft Office PowerPoint</Application>
  <PresentationFormat>Pokaz na ekranie (4:3)</PresentationFormat>
  <Paragraphs>81</Paragraphs>
  <Slides>20</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20</vt:i4>
      </vt:variant>
    </vt:vector>
  </HeadingPairs>
  <TitlesOfParts>
    <vt:vector size="27" baseType="lpstr">
      <vt:lpstr>Arial</vt:lpstr>
      <vt:lpstr>Calibri</vt:lpstr>
      <vt:lpstr>Cambria</vt:lpstr>
      <vt:lpstr>Constantia</vt:lpstr>
      <vt:lpstr>Wingdings</vt:lpstr>
      <vt:lpstr>Wingdings 2</vt:lpstr>
      <vt:lpstr>Przepływ</vt:lpstr>
      <vt:lpstr>Zmiany klimatyczne  w XXI w.</vt:lpstr>
      <vt:lpstr>Czym jest ekologia?</vt:lpstr>
      <vt:lpstr>Zmiana klimatu</vt:lpstr>
      <vt:lpstr>Dlaczego klimat się zmienia?</vt:lpstr>
      <vt:lpstr>Przykłady paliw odnawialnych:</vt:lpstr>
      <vt:lpstr>Kilka mitów na temat zmian klimatycznych:</vt:lpstr>
      <vt:lpstr>Ciąg dalszy…</vt:lpstr>
      <vt:lpstr>Co możemy zrobić jako jednostka?</vt:lpstr>
      <vt:lpstr>Smog, a zmiany klimatu:</vt:lpstr>
      <vt:lpstr>SMOG TO NIE TYLKO CO2</vt:lpstr>
      <vt:lpstr>Zagrożenia wynikające z wdychania smogu:</vt:lpstr>
      <vt:lpstr>Jak możemy przeciwdziałać powstawaniu smogu?</vt:lpstr>
      <vt:lpstr>Zanieczyszczenia świetlne – coraz większy problem ludzkości</vt:lpstr>
      <vt:lpstr>Prezentacja programu PowerPoint</vt:lpstr>
      <vt:lpstr>Wpływy zanieczyszczenia świetlnego</vt:lpstr>
      <vt:lpstr>Konsumpcjonizm</vt:lpstr>
      <vt:lpstr>Dlaczego konsumpcjonizm jest szkodliwy i co możemy zrobić?</vt:lpstr>
      <vt:lpstr>I jeszcze na koniec …ciekawostki</vt:lpstr>
      <vt:lpstr>ciekawostki c.d.</vt:lpstr>
      <vt:lpstr>Źródła: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Zmiany klimatyczne w XXI w.</dc:title>
  <dc:creator>Magdalena Deputat</dc:creator>
  <cp:lastModifiedBy> </cp:lastModifiedBy>
  <cp:revision>47</cp:revision>
  <dcterms:created xsi:type="dcterms:W3CDTF">2019-12-05T14:44:01Z</dcterms:created>
  <dcterms:modified xsi:type="dcterms:W3CDTF">2020-04-20T20:27:10Z</dcterms:modified>
</cp:coreProperties>
</file>